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</p:sldMasterIdLst>
  <p:notesMasterIdLst>
    <p:notesMasterId r:id="rId21"/>
  </p:notesMasterIdLst>
  <p:handoutMasterIdLst>
    <p:handoutMasterId r:id="rId22"/>
  </p:handoutMasterIdLst>
  <p:sldIdLst>
    <p:sldId id="508" r:id="rId2"/>
    <p:sldId id="535" r:id="rId3"/>
    <p:sldId id="534" r:id="rId4"/>
    <p:sldId id="502" r:id="rId5"/>
    <p:sldId id="533" r:id="rId6"/>
    <p:sldId id="537" r:id="rId7"/>
    <p:sldId id="540" r:id="rId8"/>
    <p:sldId id="509" r:id="rId9"/>
    <p:sldId id="503" r:id="rId10"/>
    <p:sldId id="538" r:id="rId11"/>
    <p:sldId id="511" r:id="rId12"/>
    <p:sldId id="520" r:id="rId13"/>
    <p:sldId id="536" r:id="rId14"/>
    <p:sldId id="528" r:id="rId15"/>
    <p:sldId id="529" r:id="rId16"/>
    <p:sldId id="530" r:id="rId17"/>
    <p:sldId id="531" r:id="rId18"/>
    <p:sldId id="524" r:id="rId19"/>
    <p:sldId id="525" r:id="rId20"/>
  </p:sldIdLst>
  <p:sldSz cx="9906000" cy="6858000" type="A4"/>
  <p:notesSz cx="6797675" cy="98567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24D"/>
    <a:srgbClr val="21724D"/>
    <a:srgbClr val="800000"/>
    <a:srgbClr val="A50021"/>
    <a:srgbClr val="FAC972"/>
    <a:srgbClr val="FFCC99"/>
    <a:srgbClr val="FF6600"/>
    <a:srgbClr val="FF99FF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2" autoAdjust="0"/>
  </p:normalViewPr>
  <p:slideViewPr>
    <p:cSldViewPr>
      <p:cViewPr varScale="1">
        <p:scale>
          <a:sx n="95" d="100"/>
          <a:sy n="95" d="100"/>
        </p:scale>
        <p:origin x="-222" y="-96"/>
      </p:cViewPr>
      <p:guideLst>
        <p:guide orient="horz" pos="2160"/>
        <p:guide orient="horz" pos="1026"/>
        <p:guide orient="horz" pos="3294"/>
        <p:guide pos="3120"/>
        <p:guide pos="852"/>
        <p:guide pos="5388"/>
        <p:guide pos="44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418"/>
    </p:cViewPr>
  </p:sorterViewPr>
  <p:notesViewPr>
    <p:cSldViewPr showGuides="1">
      <p:cViewPr>
        <p:scale>
          <a:sx n="110" d="100"/>
          <a:sy n="110" d="100"/>
        </p:scale>
        <p:origin x="-1428" y="2334"/>
      </p:cViewPr>
      <p:guideLst>
        <p:guide orient="horz" pos="3104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5862" cy="49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32" tIns="47564" rIns="95132" bIns="47564" numCol="1" anchor="t" anchorCtr="0" compatLnSpc="1">
            <a:prstTxWarp prst="textNoShape">
              <a:avLst/>
            </a:prstTxWarp>
          </a:bodyPr>
          <a:lstStyle>
            <a:lvl1pPr algn="l" defTabSz="951557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7" y="5"/>
            <a:ext cx="2945862" cy="49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32" tIns="47564" rIns="95132" bIns="47564" numCol="1" anchor="t" anchorCtr="0" compatLnSpc="1">
            <a:prstTxWarp prst="textNoShape">
              <a:avLst/>
            </a:prstTxWarp>
          </a:bodyPr>
          <a:lstStyle>
            <a:lvl1pPr algn="r" defTabSz="951557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2957"/>
            <a:ext cx="2945862" cy="49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32" tIns="47564" rIns="95132" bIns="47564" numCol="1" anchor="b" anchorCtr="0" compatLnSpc="1">
            <a:prstTxWarp prst="textNoShape">
              <a:avLst/>
            </a:prstTxWarp>
          </a:bodyPr>
          <a:lstStyle>
            <a:lvl1pPr algn="l" defTabSz="951557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7" y="9362957"/>
            <a:ext cx="2945862" cy="49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32" tIns="47564" rIns="95132" bIns="47564" numCol="1" anchor="b" anchorCtr="0" compatLnSpc="1">
            <a:prstTxWarp prst="textNoShape">
              <a:avLst/>
            </a:prstTxWarp>
          </a:bodyPr>
          <a:lstStyle>
            <a:lvl1pPr algn="r" defTabSz="951557" eaLnBrk="0" hangingPunct="0">
              <a:spcBef>
                <a:spcPct val="0"/>
              </a:spcBef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50C4BB2C-4BED-45D8-BC98-2557005506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9205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/>
          <p:cNvSpPr>
            <a:spLocks noGrp="1"/>
          </p:cNvSpPr>
          <p:nvPr>
            <p:ph type="body" sz="quarter" idx="3"/>
          </p:nvPr>
        </p:nvSpPr>
        <p:spPr>
          <a:xfrm>
            <a:off x="679453" y="4681541"/>
            <a:ext cx="5438775" cy="4435475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bildplatzhalter 2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39775"/>
            <a:ext cx="53371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6084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30250" y="739775"/>
            <a:ext cx="5338763" cy="36957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7472" y="4681478"/>
            <a:ext cx="4982732" cy="4435326"/>
          </a:xfrm>
          <a:prstGeom prst="rect">
            <a:avLst/>
          </a:prstGeom>
        </p:spPr>
        <p:txBody>
          <a:bodyPr/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1817" y="9364485"/>
            <a:ext cx="2945862" cy="492304"/>
          </a:xfrm>
          <a:prstGeom prst="rect">
            <a:avLst/>
          </a:prstGeom>
        </p:spPr>
        <p:txBody>
          <a:bodyPr lIns="91420" tIns="45710" rIns="91420" bIns="45710"/>
          <a:lstStyle/>
          <a:p>
            <a:pPr>
              <a:defRPr/>
            </a:pPr>
            <a:fld id="{FC09D208-93A3-4F8C-A453-4EC30F0E91CD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7802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522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57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294" y="9362955"/>
            <a:ext cx="2945862" cy="49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08" tIns="43754" rIns="87508" bIns="43754"/>
          <a:lstStyle>
            <a:lvl1pPr defTabSz="914581">
              <a:defRPr sz="2300">
                <a:solidFill>
                  <a:schemeClr val="tx1"/>
                </a:solidFill>
                <a:latin typeface="Arial" charset="0"/>
              </a:defRPr>
            </a:lvl1pPr>
            <a:lvl2pPr marL="711003" indent="-273463" defTabSz="914581">
              <a:defRPr sz="2300">
                <a:solidFill>
                  <a:schemeClr val="tx1"/>
                </a:solidFill>
                <a:latin typeface="Arial" charset="0"/>
              </a:defRPr>
            </a:lvl2pPr>
            <a:lvl3pPr marL="1093851" indent="-218770" defTabSz="914581">
              <a:defRPr sz="2300">
                <a:solidFill>
                  <a:schemeClr val="tx1"/>
                </a:solidFill>
                <a:latin typeface="Arial" charset="0"/>
              </a:defRPr>
            </a:lvl3pPr>
            <a:lvl4pPr marL="1531391" indent="-218770" defTabSz="914581">
              <a:defRPr sz="2300">
                <a:solidFill>
                  <a:schemeClr val="tx1"/>
                </a:solidFill>
                <a:latin typeface="Arial" charset="0"/>
              </a:defRPr>
            </a:lvl4pPr>
            <a:lvl5pPr marL="1968932" indent="-218770" defTabSz="914581">
              <a:defRPr sz="2300">
                <a:solidFill>
                  <a:schemeClr val="tx1"/>
                </a:solidFill>
                <a:latin typeface="Arial" charset="0"/>
              </a:defRPr>
            </a:lvl5pPr>
            <a:lvl6pPr marL="2406472" indent="-218770" algn="ctr" defTabSz="91458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844013" indent="-218770" algn="ctr" defTabSz="91458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281553" indent="-218770" algn="ctr" defTabSz="91458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719093" indent="-218770" algn="ctr" defTabSz="91458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92A1F-C64B-46D7-9CF2-B1E78B8094F5}" type="slidenum">
              <a:rPr lang="de-DE" altLang="de-DE" sz="1200"/>
              <a:pPr eaLnBrk="1" hangingPunct="1"/>
              <a:t>12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564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82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069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051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132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369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97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12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78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Pellets</a:t>
            </a:r>
          </a:p>
          <a:p>
            <a:r>
              <a:rPr lang="de-DE" dirty="0" smtClean="0"/>
              <a:t>Stroh</a:t>
            </a:r>
          </a:p>
          <a:p>
            <a:r>
              <a:rPr lang="de-DE" dirty="0" smtClean="0"/>
              <a:t>Holzhackschnitzel</a:t>
            </a:r>
          </a:p>
          <a:p>
            <a:r>
              <a:rPr lang="de-DE" dirty="0" smtClean="0"/>
              <a:t>Bio-Energiepflanzen</a:t>
            </a:r>
          </a:p>
          <a:p>
            <a:r>
              <a:rPr lang="de-DE" dirty="0" smtClean="0"/>
              <a:t>Holz</a:t>
            </a:r>
          </a:p>
          <a:p>
            <a:r>
              <a:rPr lang="de-DE" dirty="0" err="1" smtClean="0"/>
              <a:t>Kurzumtriebsplantagen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25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98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>
                <a:latin typeface="Times" charset="0"/>
              </a:rPr>
              <a:t>Forstleute rechnen bei einer nachhaltigen Bewirtschaftung mit einem Anfall von 1 Festmeter pro ha pro Jahr an Waldrestholz (technisch nutzbares Potenzial)</a:t>
            </a:r>
          </a:p>
          <a:p>
            <a:endParaRPr lang="de-DE" altLang="de-DE" dirty="0">
              <a:latin typeface="Times" charset="0"/>
            </a:endParaRPr>
          </a:p>
          <a:p>
            <a:r>
              <a:rPr lang="de-DE" altLang="de-DE" dirty="0" smtClean="0">
                <a:latin typeface="Times" charset="0"/>
              </a:rPr>
              <a:t>Und einen jährlichen Zuwachs von ca. 4 Festmeter / a + ha</a:t>
            </a: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294" y="9362955"/>
            <a:ext cx="2945862" cy="49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08" tIns="43754" rIns="87508" bIns="43754"/>
          <a:lstStyle>
            <a:lvl1pPr defTabSz="914581">
              <a:defRPr sz="2300">
                <a:solidFill>
                  <a:schemeClr val="tx1"/>
                </a:solidFill>
                <a:latin typeface="Arial" charset="0"/>
              </a:defRPr>
            </a:lvl1pPr>
            <a:lvl2pPr marL="711003" indent="-273463" defTabSz="914581">
              <a:defRPr sz="2300">
                <a:solidFill>
                  <a:schemeClr val="tx1"/>
                </a:solidFill>
                <a:latin typeface="Arial" charset="0"/>
              </a:defRPr>
            </a:lvl2pPr>
            <a:lvl3pPr marL="1093851" indent="-218770" defTabSz="914581">
              <a:defRPr sz="2300">
                <a:solidFill>
                  <a:schemeClr val="tx1"/>
                </a:solidFill>
                <a:latin typeface="Arial" charset="0"/>
              </a:defRPr>
            </a:lvl3pPr>
            <a:lvl4pPr marL="1531391" indent="-218770" defTabSz="914581">
              <a:defRPr sz="2300">
                <a:solidFill>
                  <a:schemeClr val="tx1"/>
                </a:solidFill>
                <a:latin typeface="Arial" charset="0"/>
              </a:defRPr>
            </a:lvl4pPr>
            <a:lvl5pPr marL="1968932" indent="-218770" defTabSz="914581">
              <a:defRPr sz="2300">
                <a:solidFill>
                  <a:schemeClr val="tx1"/>
                </a:solidFill>
                <a:latin typeface="Arial" charset="0"/>
              </a:defRPr>
            </a:lvl5pPr>
            <a:lvl6pPr marL="2406472" indent="-218770" algn="ctr" defTabSz="91458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844013" indent="-218770" algn="ctr" defTabSz="91458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281553" indent="-218770" algn="ctr" defTabSz="91458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719093" indent="-218770" algn="ctr" defTabSz="914581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46CC028-0765-415C-94F9-828D8AF5313A}" type="slidenum">
              <a:rPr lang="de-DE" altLang="de-DE" sz="1200">
                <a:solidFill>
                  <a:prstClr val="black"/>
                </a:solidFill>
              </a:rPr>
              <a:pPr/>
              <a:t>6</a:t>
            </a:fld>
            <a:endParaRPr lang="de-DE" altLang="de-DE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85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84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90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mmel2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989647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43484" y="685800"/>
            <a:ext cx="4956175" cy="601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de-DE" dirty="0"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43484" y="685816"/>
            <a:ext cx="4956175" cy="36513"/>
          </a:xfrm>
          <a:prstGeom prst="rect">
            <a:avLst/>
          </a:prstGeom>
          <a:solidFill>
            <a:srgbClr val="22724D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de-DE" dirty="0"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5105400"/>
            <a:ext cx="13636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38338" y="5135564"/>
            <a:ext cx="2722220" cy="6052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de-DE" sz="2000" dirty="0">
                <a:solidFill>
                  <a:srgbClr val="22724D"/>
                </a:solidFill>
                <a:latin typeface="TradeGothic Bold" pitchFamily="34" charset="0"/>
                <a:cs typeface="+mn-cs"/>
              </a:rPr>
              <a:t>Niedersächsische</a:t>
            </a:r>
            <a:br>
              <a:rPr lang="de-DE" sz="2000" dirty="0">
                <a:solidFill>
                  <a:srgbClr val="22724D"/>
                </a:solidFill>
                <a:latin typeface="TradeGothic Bold" pitchFamily="34" charset="0"/>
                <a:cs typeface="+mn-cs"/>
              </a:rPr>
            </a:br>
            <a:r>
              <a:rPr lang="de-DE" sz="2000" dirty="0">
                <a:solidFill>
                  <a:srgbClr val="22724D"/>
                </a:solidFill>
                <a:latin typeface="TradeGothic Bold" pitchFamily="34" charset="0"/>
                <a:cs typeface="+mn-cs"/>
              </a:rPr>
              <a:t>Landgesellschaft mbH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953009" y="750889"/>
            <a:ext cx="395922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400" b="1" dirty="0">
                <a:solidFill>
                  <a:srgbClr val="22724D"/>
                </a:solidFill>
                <a:cs typeface="+mn-cs"/>
              </a:rPr>
              <a:t>Gemeinnütziges Unternehmen für die Entwicklung des ländlichen Raumes</a:t>
            </a:r>
          </a:p>
        </p:txBody>
      </p:sp>
      <p:pic>
        <p:nvPicPr>
          <p:cNvPr id="10" name="Picture 10" descr="Marke_u90_grossBriefb_4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3" y="5233988"/>
            <a:ext cx="22336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5" name="Rectangle 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42950" y="1989154"/>
            <a:ext cx="8420100" cy="1470025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C5112A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 28 pt</a:t>
            </a:r>
          </a:p>
        </p:txBody>
      </p:sp>
      <p:sp>
        <p:nvSpPr>
          <p:cNvPr id="1710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502025"/>
            <a:ext cx="6934200" cy="1055688"/>
          </a:xfrm>
        </p:spPr>
        <p:txBody>
          <a:bodyPr/>
          <a:lstStyle>
            <a:lvl1pPr algn="ctr">
              <a:defRPr sz="2400">
                <a:solidFill>
                  <a:srgbClr val="C5112A"/>
                </a:solidFill>
              </a:defRPr>
            </a:lvl1pPr>
          </a:lstStyle>
          <a:p>
            <a:pPr lvl="0"/>
            <a:r>
              <a:rPr lang="de-DE" noProof="0" smtClean="0"/>
              <a:t>Untertitel 24 pt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2553" y="452438"/>
            <a:ext cx="6543675" cy="8540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392866" y="6526219"/>
            <a:ext cx="3513134" cy="2873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45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9217" y="404664"/>
            <a:ext cx="7168179" cy="1143000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849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aschek\AppData\Local\Microsoft\Windows\Temporary Internet Files\Content.Outlook\KC1YG3D1\logo_ptj_heade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1788" y="4379929"/>
            <a:ext cx="15525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apaschek\AppData\Local\Microsoft\Windows\Temporary Internet Files\Content.Outlook\KC1YG3D1\bmu_logo_rgb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1611313"/>
            <a:ext cx="2028826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Klimaschutzinitiative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7" y="2867025"/>
            <a:ext cx="109061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51766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mmel2"/>
          <p:cNvPicPr>
            <a:picLocks noChangeAspect="1" noChangeArrowheads="1"/>
          </p:cNvPicPr>
          <p:nvPr/>
        </p:nvPicPr>
        <p:blipFill>
          <a:blip r:embed="rId6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4"/>
            <a:ext cx="79756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1352557" y="438150"/>
            <a:ext cx="6677025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de-DE" dirty="0">
              <a:cs typeface="+mn-cs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 flipV="1">
            <a:off x="1352558" y="404818"/>
            <a:ext cx="6626225" cy="53975"/>
          </a:xfrm>
          <a:prstGeom prst="rect">
            <a:avLst/>
          </a:prstGeom>
          <a:solidFill>
            <a:srgbClr val="22724D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de-DE" dirty="0">
              <a:cs typeface="+mn-cs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8" y="1600207"/>
            <a:ext cx="875347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Überschrift 20 pt</a:t>
            </a:r>
          </a:p>
          <a:p>
            <a:pPr lvl="1"/>
            <a:r>
              <a:rPr lang="de-DE" smtClean="0"/>
              <a:t>Zweite Ebene 18 pt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35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768" y="260364"/>
            <a:ext cx="831851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6392866" y="6526219"/>
            <a:ext cx="3513134" cy="2873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2724D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2724D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pitchFamily="18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wmf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holzgibtgas.com/holzgas/Hackschnitzel.jpg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http://www.alaglobal.com/public/icctrade/img/pellets_gross.jpg" TargetMode="Externa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371190" y="1448780"/>
            <a:ext cx="8816134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541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de-DE" sz="3600" b="1" dirty="0" smtClean="0">
                <a:cs typeface="+mn-cs"/>
              </a:rPr>
              <a:t>Klimaschutzkonzept 2014</a:t>
            </a:r>
          </a:p>
          <a:p>
            <a:pPr algn="ctr" eaLnBrk="0" hangingPunct="0">
              <a:spcBef>
                <a:spcPts val="1800"/>
              </a:spcBef>
            </a:pPr>
            <a:r>
              <a:rPr lang="de-DE" sz="3600" b="1" dirty="0" smtClean="0">
                <a:cs typeface="+mn-cs"/>
              </a:rPr>
              <a:t>Samtgemeinde Flotwedel</a:t>
            </a:r>
          </a:p>
          <a:p>
            <a:pPr algn="ctr" eaLnBrk="0" hangingPunct="0">
              <a:spcBef>
                <a:spcPts val="1800"/>
              </a:spcBef>
            </a:pPr>
            <a:r>
              <a:rPr lang="de-DE" sz="3600" b="1" dirty="0" smtClean="0">
                <a:cs typeface="+mn-cs"/>
              </a:rPr>
              <a:t>Erneuerbare Energien</a:t>
            </a:r>
          </a:p>
          <a:p>
            <a:pPr algn="ctr" eaLnBrk="0" hangingPunct="0">
              <a:spcBef>
                <a:spcPts val="1800"/>
              </a:spcBef>
            </a:pPr>
            <a:r>
              <a:rPr lang="de-DE" sz="1800" b="1" dirty="0" smtClean="0">
                <a:cs typeface="+mn-cs"/>
              </a:rPr>
              <a:t>-Auftaktveranstaltung 21.01.2014-</a:t>
            </a:r>
          </a:p>
        </p:txBody>
      </p:sp>
    </p:spTree>
    <p:extLst>
      <p:ext uri="{BB962C8B-B14F-4D97-AF65-F5344CB8AC3E}">
        <p14:creationId xmlns:p14="http://schemas.microsoft.com/office/powerpoint/2010/main" val="19223710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Bearbeitung des Flächennutzungsplans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796" y="1600200"/>
            <a:ext cx="5469282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866073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Potenzial Sonnenenergie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319716"/>
            <a:ext cx="5760000" cy="392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18" y="1950581"/>
            <a:ext cx="1557338" cy="328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509284" y="1376772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Jahressumme 2013</a:t>
            </a:r>
          </a:p>
          <a:p>
            <a:pPr algn="ctr"/>
            <a:r>
              <a:rPr lang="de-DE" sz="1400" dirty="0" smtClean="0"/>
              <a:t>kWh/m²</a:t>
            </a: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1352550" y="5250840"/>
            <a:ext cx="1908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Deutscher Wetterdienst, www.dwd.de </a:t>
            </a:r>
            <a:endParaRPr lang="de-DE" sz="800" dirty="0"/>
          </a:p>
        </p:txBody>
      </p:sp>
      <p:sp>
        <p:nvSpPr>
          <p:cNvPr id="6" name="Textfeld 5"/>
          <p:cNvSpPr txBox="1"/>
          <p:nvPr/>
        </p:nvSpPr>
        <p:spPr>
          <a:xfrm>
            <a:off x="1352550" y="5534561"/>
            <a:ext cx="806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Globalstrahlung Jahressumme 2013 für die Samtgemeinde </a:t>
            </a:r>
            <a:r>
              <a:rPr lang="de-DE" sz="2000" dirty="0" err="1" smtClean="0"/>
              <a:t>Flotwedel</a:t>
            </a:r>
            <a:r>
              <a:rPr lang="de-DE" sz="2000" dirty="0" smtClean="0"/>
              <a:t>: </a:t>
            </a:r>
            <a:br>
              <a:rPr lang="de-DE" sz="2000" dirty="0" smtClean="0"/>
            </a:br>
            <a:r>
              <a:rPr lang="de-DE" sz="2000" dirty="0" smtClean="0"/>
              <a:t>1021 – 1040 kWh/m²  &gt; 130 kWh/m² Kollektorfläche </a:t>
            </a:r>
            <a:r>
              <a:rPr lang="de-DE" sz="800" dirty="0" smtClean="0"/>
              <a:t>(www.fraunhofer.de)</a:t>
            </a:r>
            <a:endParaRPr lang="de-DE" sz="800" dirty="0"/>
          </a:p>
        </p:txBody>
      </p:sp>
      <p:sp>
        <p:nvSpPr>
          <p:cNvPr id="7" name="Pfeil nach unten 6"/>
          <p:cNvSpPr/>
          <p:nvPr/>
        </p:nvSpPr>
        <p:spPr bwMode="auto">
          <a:xfrm>
            <a:off x="3836876" y="2492896"/>
            <a:ext cx="333354" cy="639585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7509284" y="3681076"/>
            <a:ext cx="612068" cy="432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177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Anlagen zur Nutzung von EE</a:t>
            </a:r>
            <a:br>
              <a:rPr lang="de-DE" altLang="de-DE" dirty="0" smtClean="0"/>
            </a:br>
            <a:endParaRPr lang="de-DE" altLang="de-DE" dirty="0" smtClean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61" y="2784089"/>
            <a:ext cx="3793761" cy="2585222"/>
          </a:xfrm>
          <a:ln w="127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076700"/>
            <a:ext cx="2973388" cy="2012950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B352_DEW21_final_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700213"/>
            <a:ext cx="2225675" cy="1808162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5" descr="K:\GB-H-16-6-Energie\4-Hildesheim\Bockenemer Bioenergie 901610243\Wärmelieferung\Trasse 20.02\IMG_10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33" y="4076700"/>
            <a:ext cx="26828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1319213"/>
            <a:ext cx="94456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1094582"/>
            <a:ext cx="1476375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03325"/>
            <a:ext cx="2930525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347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75445" y="439899"/>
            <a:ext cx="6593879" cy="504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272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2724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2724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2724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2724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2724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2724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2724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2724D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52650" y="1062893"/>
            <a:ext cx="72008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2" anchor="ctr">
            <a:spAutoFit/>
          </a:bodyPr>
          <a:lstStyle/>
          <a:p>
            <a:pPr>
              <a:spcBef>
                <a:spcPct val="0"/>
              </a:spcBef>
              <a:defRPr/>
            </a:pPr>
            <a:endParaRPr lang="de-DE" sz="16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de-DE" sz="16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sz="160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Gesamtlänge des Nahwärmenetz</a:t>
            </a:r>
            <a:r>
              <a:rPr lang="de-DE" sz="1600" b="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: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de-DE" sz="1600" b="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Hauptleitung:  ca. 1.350 m</a:t>
            </a:r>
            <a:br>
              <a:rPr lang="de-DE" sz="1600" b="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</a:br>
            <a:r>
              <a:rPr lang="de-DE" sz="1600" b="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Nebenleitung: ca.    950 m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de-DE" sz="160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Details</a:t>
            </a:r>
            <a:r>
              <a:rPr lang="de-DE" sz="1600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:</a:t>
            </a:r>
          </a:p>
          <a:p>
            <a:pPr eaLnBrk="0" hangingPunct="0">
              <a:spcBef>
                <a:spcPct val="0"/>
              </a:spcBef>
              <a:defRPr/>
            </a:pPr>
            <a:endParaRPr lang="de-DE" sz="1600" b="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sz="1600" b="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 Leitungs- und Netzbauteile</a:t>
            </a: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sz="1600" b="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 Spitzenlast- </a:t>
            </a:r>
            <a:r>
              <a:rPr lang="de-DE" sz="1600" b="0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und Redundanzkessel</a:t>
            </a:r>
            <a:endParaRPr lang="de-DE" sz="1600" b="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sz="1600" b="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de-DE" sz="1600" b="0" dirty="0" err="1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Dükerung</a:t>
            </a:r>
            <a:r>
              <a:rPr lang="de-DE" sz="1600" b="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 (Bach)</a:t>
            </a: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sz="1600" b="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 Netzhydraulik</a:t>
            </a: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sz="1600" b="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 Technische Anlagen</a:t>
            </a:r>
          </a:p>
          <a:p>
            <a:pPr eaLnBrk="0" hangingPunct="0">
              <a:spcBef>
                <a:spcPct val="0"/>
              </a:spcBef>
              <a:defRPr/>
            </a:pPr>
            <a:endParaRPr lang="de-DE" sz="1600" dirty="0">
              <a:ea typeface="Times New Roman" pitchFamily="18" charset="0"/>
            </a:endParaRPr>
          </a:p>
          <a:p>
            <a:pPr eaLnBrk="0" hangingPunct="0">
              <a:spcBef>
                <a:spcPct val="0"/>
              </a:spcBef>
              <a:defRPr/>
            </a:pPr>
            <a:endParaRPr lang="de-DE" sz="160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sz="160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Planungs- und </a:t>
            </a:r>
            <a:r>
              <a:rPr lang="de-DE" sz="1600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Ausführungszeitraum</a:t>
            </a:r>
            <a:endParaRPr lang="de-DE" sz="1600" b="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sz="1600" b="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2007 bis 2008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de-DE" sz="160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Leistung der NLG</a:t>
            </a:r>
            <a:r>
              <a:rPr lang="de-DE" sz="1600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:</a:t>
            </a:r>
          </a:p>
          <a:p>
            <a:pPr eaLnBrk="0" hangingPunct="0">
              <a:spcBef>
                <a:spcPct val="0"/>
              </a:spcBef>
              <a:defRPr/>
            </a:pPr>
            <a:endParaRPr lang="de-DE" sz="1600" b="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sz="1600" b="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Projektanalyse</a:t>
            </a:r>
            <a:endParaRPr lang="de-DE" sz="1600" b="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sz="1600" b="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Bauleitplanung</a:t>
            </a:r>
            <a:endParaRPr lang="de-DE" sz="1600" b="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sz="1600" b="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Projektsteuerung</a:t>
            </a:r>
          </a:p>
          <a:p>
            <a:pPr eaLnBrk="0" hangingPunct="0">
              <a:spcBef>
                <a:spcPct val="0"/>
              </a:spcBef>
              <a:defRPr/>
            </a:pPr>
            <a:endParaRPr lang="de-DE" sz="1600" b="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0000"/>
              </a:solidFill>
              <a:ea typeface="Times New Roman" pitchFamily="18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b="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0000"/>
              </a:solidFill>
              <a:ea typeface="Times New Roman" pitchFamily="18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b="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0000"/>
              </a:solidFill>
              <a:ea typeface="Times New Roman" pitchFamily="18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b="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0000"/>
              </a:solidFill>
              <a:ea typeface="Times New Roman" pitchFamily="18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b="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0000"/>
              </a:solidFill>
              <a:ea typeface="Times New Roman" pitchFamily="18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b="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0000"/>
              </a:solidFill>
              <a:ea typeface="Times New Roman" pitchFamily="18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b="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0000"/>
              </a:solidFill>
              <a:ea typeface="Times New Roman" pitchFamily="18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b="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0000"/>
              </a:solidFill>
              <a:ea typeface="Times New Roman" pitchFamily="18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b="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0000"/>
              </a:solidFill>
              <a:ea typeface="Times New Roman" pitchFamily="18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b="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0000"/>
              </a:solidFill>
              <a:ea typeface="Times New Roman" pitchFamily="18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b="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0000"/>
              </a:solidFill>
              <a:ea typeface="Times New Roman" pitchFamily="18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sz="1600" b="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Objektbetreuung</a:t>
            </a:r>
            <a:r>
              <a:rPr lang="de-DE" sz="1600" b="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: Leitungsbau</a:t>
            </a:r>
            <a:endParaRPr lang="de-DE" sz="1600" b="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sz="1600" b="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de-DE" sz="1600" b="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Objektbetreuung</a:t>
            </a:r>
            <a:r>
              <a:rPr lang="de-DE" sz="1600" b="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: Technik</a:t>
            </a:r>
          </a:p>
          <a:p>
            <a:pPr marL="285750" indent="-285750" eaLnBrk="0" hangingPunct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de-DE" sz="1600" b="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de-DE" sz="1600" b="0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 Objektbetreuung</a:t>
            </a:r>
            <a:r>
              <a:rPr lang="de-DE" sz="1600" b="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: Biogasanlage</a:t>
            </a:r>
          </a:p>
          <a:p>
            <a:pPr eaLnBrk="0" hangingPunct="0">
              <a:spcBef>
                <a:spcPct val="0"/>
              </a:spcBef>
              <a:buFont typeface="Symbol" pitchFamily="18" charset="2"/>
              <a:buNone/>
              <a:defRPr/>
            </a:pPr>
            <a:endParaRPr lang="de-DE" sz="1600" b="0" dirty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13140" y="4186825"/>
            <a:ext cx="3240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FFCC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1200" b="0" dirty="0">
                <a:solidFill>
                  <a:schemeClr val="tx1"/>
                </a:solidFill>
              </a:rPr>
              <a:t>Referenz</a:t>
            </a:r>
            <a:r>
              <a:rPr lang="de-DE" sz="1200" b="0" dirty="0" smtClean="0">
                <a:solidFill>
                  <a:schemeClr val="tx1"/>
                </a:solidFill>
              </a:rPr>
              <a:t>: Herr </a:t>
            </a:r>
            <a:r>
              <a:rPr lang="de-DE" sz="1200" b="0" dirty="0">
                <a:solidFill>
                  <a:schemeClr val="tx1"/>
                </a:solidFill>
              </a:rPr>
              <a:t>Gemeindedirektor </a:t>
            </a:r>
            <a:r>
              <a:rPr lang="de-DE" sz="1200" b="0" dirty="0" err="1" smtClean="0">
                <a:solidFill>
                  <a:schemeClr val="tx1"/>
                </a:solidFill>
              </a:rPr>
              <a:t>Penshorn</a:t>
            </a:r>
            <a:endParaRPr lang="de-DE" sz="1200" b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de-DE" sz="1200" b="0" dirty="0" smtClean="0">
                <a:solidFill>
                  <a:schemeClr val="tx1"/>
                </a:solidFill>
              </a:rPr>
              <a:t>(</a:t>
            </a:r>
            <a:r>
              <a:rPr lang="de-DE" sz="1200" b="0" dirty="0">
                <a:solidFill>
                  <a:schemeClr val="tx1"/>
                </a:solidFill>
              </a:rPr>
              <a:t>0 53 76 / 899 - 0)</a:t>
            </a:r>
          </a:p>
        </p:txBody>
      </p:sp>
      <p:pic>
        <p:nvPicPr>
          <p:cNvPr id="7" name="Picture 5" descr="IMG_07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/>
          <a:stretch>
            <a:fillRect/>
          </a:stretch>
        </p:blipFill>
        <p:spPr>
          <a:xfrm>
            <a:off x="6257490" y="1562855"/>
            <a:ext cx="3196010" cy="262397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352553" y="452438"/>
            <a:ext cx="6516771" cy="854075"/>
          </a:xfrm>
        </p:spPr>
        <p:txBody>
          <a:bodyPr/>
          <a:lstStyle/>
          <a:p>
            <a:r>
              <a:rPr lang="de-DE" dirty="0"/>
              <a:t>Bioenergie- und Nahwärmekonzept </a:t>
            </a:r>
            <a:r>
              <a:rPr lang="de-DE" dirty="0" err="1"/>
              <a:t>Wesendorf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3030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energymap: Stromproduktion aus erneuerbaren Energien in den Gemeinden: Bröckel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7" y="1213232"/>
            <a:ext cx="6027150" cy="48240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68" y="1452992"/>
            <a:ext cx="2944519" cy="4824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27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energymap: Stromproduktion aus erneuerbaren Energien in den </a:t>
            </a:r>
            <a:r>
              <a:rPr lang="de-DE" dirty="0" smtClean="0"/>
              <a:t>Gemeinden: Eicklingen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0" y="1232756"/>
            <a:ext cx="6533203" cy="48240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04" y="1196752"/>
            <a:ext cx="2521042" cy="4824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13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energymap: Stromproduktion aus erneuerbaren Energien in den </a:t>
            </a:r>
            <a:r>
              <a:rPr lang="de-DE" dirty="0" smtClean="0"/>
              <a:t>Gemeinden: Langlingen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5" y="1304763"/>
            <a:ext cx="6255780" cy="48240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20" y="1268759"/>
            <a:ext cx="2644007" cy="4824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737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energymap: Stromproduktion aus erneuerbaren Energien in den </a:t>
            </a:r>
            <a:r>
              <a:rPr lang="de-DE" dirty="0" smtClean="0"/>
              <a:t>Gemeinden: Wienhausen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1" y="1268759"/>
            <a:ext cx="6156240" cy="48240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1196752"/>
            <a:ext cx="2608029" cy="4824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71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Sammlung von Maßnahmen, Beispiel Stadt Meppen</a:t>
            </a:r>
          </a:p>
        </p:txBody>
      </p:sp>
      <p:pic>
        <p:nvPicPr>
          <p:cNvPr id="22532" name="Picture 2" descr="K:\GB-H-16-6-Energie\3-Emsland\Stadt Meppen verschiedene Verfahren\2. Klimaschutzkonzept o. Innenstadt\9. EE_Auftakt\DSCI028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1556792"/>
            <a:ext cx="5573684" cy="4181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014558"/>
            <a:ext cx="3852428" cy="580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637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Maßnahmenkatalog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184235"/>
              </p:ext>
            </p:extLst>
          </p:nvPr>
        </p:nvGraphicFramePr>
        <p:xfrm>
          <a:off x="1338247" y="1268760"/>
          <a:ext cx="7215203" cy="4939133"/>
        </p:xfrm>
        <a:graphic>
          <a:graphicData uri="http://schemas.openxmlformats.org/drawingml/2006/table">
            <a:tbl>
              <a:tblPr firstRow="1" firstCol="1" bandRow="1"/>
              <a:tblGrid>
                <a:gridCol w="1736216"/>
                <a:gridCol w="2046173"/>
                <a:gridCol w="1716018"/>
                <a:gridCol w="1716796"/>
              </a:tblGrid>
              <a:tr h="22404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Maßnahme Nr. X: "Titel der Maßnahme"</a:t>
                      </a:r>
                      <a:endParaRPr lang="de-DE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</a:rPr>
                        <a:t>Handlungsfeld</a:t>
                      </a:r>
                      <a:endParaRPr lang="de-DE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</a:rPr>
                        <a:t>Beschreibung der Maßnahme</a:t>
                      </a:r>
                      <a:endParaRPr lang="de-DE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8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</a:rPr>
                        <a:t>Erwartete Gesamtkosten</a:t>
                      </a:r>
                      <a:endParaRPr lang="de-DE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8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94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dirty="0">
                          <a:effectLst/>
                          <a:latin typeface="Arial"/>
                          <a:ea typeface="Times New Roman"/>
                        </a:rPr>
                        <a:t>Energieverbrauchs-, Energiekosten- und </a:t>
                      </a:r>
                      <a:r>
                        <a:rPr lang="de-DE" sz="1000" b="1" dirty="0" smtClean="0">
                          <a:effectLst/>
                          <a:latin typeface="Arial"/>
                          <a:ea typeface="Times New Roman"/>
                        </a:rPr>
                        <a:t>CO</a:t>
                      </a:r>
                      <a:r>
                        <a:rPr lang="de-DE" sz="1000" baseline="-25000" dirty="0" smtClean="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de-DE" sz="1000" dirty="0" smtClean="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de-DE" sz="1000" b="1" dirty="0" smtClean="0">
                          <a:effectLst/>
                          <a:latin typeface="Arial"/>
                          <a:ea typeface="Times New Roman"/>
                        </a:rPr>
                        <a:t>Minderungspotenzial</a:t>
                      </a:r>
                      <a:endParaRPr lang="de-DE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</a:rPr>
                        <a:t>Regionale Wertschöpfung</a:t>
                      </a:r>
                      <a:endParaRPr lang="de-DE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</a:rPr>
                        <a:t>Zeitraum für die Durchführung</a:t>
                      </a:r>
                      <a:endParaRPr lang="de-DE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</a:rPr>
                        <a:t>   kurzfristig</a:t>
                      </a: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</a:rPr>
                        <a:t>   mittelfristig</a:t>
                      </a: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</a:rPr>
                        <a:t>   langfristig</a:t>
                      </a: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</a:rPr>
                        <a:t>Akteure, Verantwortliche</a:t>
                      </a:r>
                      <a:endParaRPr lang="de-DE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</a:rPr>
                        <a:t>Zielgruppe</a:t>
                      </a:r>
                      <a:endParaRPr lang="de-DE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</a:rPr>
                        <a:t>Priorität der Maßnahme</a:t>
                      </a:r>
                      <a:endParaRPr lang="de-DE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</a:rPr>
                        <a:t>   sehr hoch</a:t>
                      </a: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  <a:latin typeface="Arial"/>
                          <a:ea typeface="Times New Roman"/>
                        </a:rPr>
                        <a:t>   hoch</a:t>
                      </a: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</a:rPr>
                        <a:t>   mittel</a:t>
                      </a: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</a:rPr>
                        <a:t>Handlungsschritte</a:t>
                      </a:r>
                      <a:endParaRPr lang="de-DE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000" b="1" dirty="0">
                          <a:effectLst/>
                          <a:latin typeface="Arial"/>
                          <a:ea typeface="Times New Roman"/>
                        </a:rPr>
                        <a:t>Erfolgsindikatoren</a:t>
                      </a:r>
                      <a:endParaRPr lang="de-DE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8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de-DE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725" marR="57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feld 2"/>
          <p:cNvSpPr txBox="1">
            <a:spLocks/>
          </p:cNvSpPr>
          <p:nvPr/>
        </p:nvSpPr>
        <p:spPr>
          <a:xfrm>
            <a:off x="7689304" y="5049304"/>
            <a:ext cx="215900" cy="2159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1000" dirty="0">
                <a:effectLst/>
                <a:ea typeface="Times New Roman"/>
              </a:rPr>
              <a:t> </a:t>
            </a:r>
            <a:endParaRPr lang="de-DE" sz="1100" dirty="0">
              <a:effectLst/>
              <a:ea typeface="Times New Roman"/>
            </a:endParaRPr>
          </a:p>
        </p:txBody>
      </p:sp>
      <p:sp>
        <p:nvSpPr>
          <p:cNvPr id="17" name="Textfeld 3"/>
          <p:cNvSpPr txBox="1">
            <a:spLocks/>
          </p:cNvSpPr>
          <p:nvPr/>
        </p:nvSpPr>
        <p:spPr>
          <a:xfrm>
            <a:off x="6069124" y="5049304"/>
            <a:ext cx="215900" cy="2159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1000">
                <a:effectLst/>
                <a:ea typeface="Times New Roman"/>
              </a:rPr>
              <a:t> </a:t>
            </a:r>
            <a:endParaRPr lang="de-DE" sz="1100">
              <a:effectLst/>
              <a:ea typeface="Times New Roman"/>
            </a:endParaRPr>
          </a:p>
        </p:txBody>
      </p:sp>
      <p:sp>
        <p:nvSpPr>
          <p:cNvPr id="18" name="Textfeld 4"/>
          <p:cNvSpPr txBox="1">
            <a:spLocks/>
          </p:cNvSpPr>
          <p:nvPr/>
        </p:nvSpPr>
        <p:spPr>
          <a:xfrm>
            <a:off x="4233106" y="5049304"/>
            <a:ext cx="215900" cy="2159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1000">
                <a:effectLst/>
                <a:ea typeface="Times New Roman"/>
              </a:rPr>
              <a:t> </a:t>
            </a:r>
            <a:endParaRPr lang="de-DE" sz="1100">
              <a:effectLst/>
              <a:ea typeface="Times New Roman"/>
            </a:endParaRPr>
          </a:p>
        </p:txBody>
      </p:sp>
      <p:sp>
        <p:nvSpPr>
          <p:cNvPr id="19" name="Textfeld 5"/>
          <p:cNvSpPr txBox="1">
            <a:spLocks/>
          </p:cNvSpPr>
          <p:nvPr/>
        </p:nvSpPr>
        <p:spPr>
          <a:xfrm>
            <a:off x="7689304" y="3825106"/>
            <a:ext cx="215900" cy="2159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1000">
                <a:effectLst/>
                <a:ea typeface="Times New Roman"/>
              </a:rPr>
              <a:t> </a:t>
            </a:r>
            <a:endParaRPr lang="de-DE" sz="1100">
              <a:effectLst/>
              <a:ea typeface="Times New Roman"/>
            </a:endParaRPr>
          </a:p>
        </p:txBody>
      </p:sp>
      <p:sp>
        <p:nvSpPr>
          <p:cNvPr id="20" name="Textfeld 6"/>
          <p:cNvSpPr txBox="1">
            <a:spLocks/>
          </p:cNvSpPr>
          <p:nvPr/>
        </p:nvSpPr>
        <p:spPr>
          <a:xfrm>
            <a:off x="6069124" y="3825106"/>
            <a:ext cx="215900" cy="2159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1000">
                <a:effectLst/>
                <a:ea typeface="Times New Roman"/>
              </a:rPr>
              <a:t> </a:t>
            </a:r>
            <a:endParaRPr lang="de-DE" sz="1100">
              <a:effectLst/>
              <a:ea typeface="Times New Roman"/>
            </a:endParaRPr>
          </a:p>
        </p:txBody>
      </p:sp>
      <p:sp>
        <p:nvSpPr>
          <p:cNvPr id="21" name="Textfeld 10"/>
          <p:cNvSpPr txBox="1">
            <a:spLocks/>
          </p:cNvSpPr>
          <p:nvPr/>
        </p:nvSpPr>
        <p:spPr>
          <a:xfrm>
            <a:off x="4233106" y="3825106"/>
            <a:ext cx="215900" cy="2159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1000" dirty="0">
                <a:effectLst/>
                <a:ea typeface="Times New Roman"/>
              </a:rPr>
              <a:t> </a:t>
            </a:r>
            <a:endParaRPr lang="de-DE" sz="1100" dirty="0">
              <a:effectLst/>
              <a:ea typeface="Times New Roman"/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817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Einsatz erneuerbarer </a:t>
            </a:r>
            <a:r>
              <a:rPr lang="de-DE" dirty="0"/>
              <a:t>Energien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4588" y="1124745"/>
            <a:ext cx="8753475" cy="49680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1800" dirty="0"/>
              <a:t>Die Senkung der CO</a:t>
            </a:r>
            <a:r>
              <a:rPr lang="de-DE" sz="1800" baseline="-25000" dirty="0"/>
              <a:t>2</a:t>
            </a:r>
            <a:r>
              <a:rPr lang="de-DE" sz="1800" dirty="0"/>
              <a:t>-Emissionen funktioniert nur im Dreiklang </a:t>
            </a:r>
            <a:r>
              <a:rPr lang="de-DE" sz="1800" dirty="0" smtClean="0"/>
              <a:t>aus:</a:t>
            </a:r>
          </a:p>
          <a:p>
            <a:pPr>
              <a:spcBef>
                <a:spcPts val="600"/>
              </a:spcBef>
            </a:pPr>
            <a:r>
              <a:rPr lang="de-DE" sz="1800" dirty="0" smtClean="0"/>
              <a:t>Energieeinsparung, Energieeffizienzsteigerung und Erneuerbare Energien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5" name="Picture 6" descr="Entwicklung Primärenergiebedar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8171" y="1880828"/>
            <a:ext cx="6269658" cy="388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20652" y="5769550"/>
            <a:ext cx="4968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800" dirty="0">
                <a:latin typeface="Arial" charset="0"/>
              </a:rPr>
              <a:t>Quelle: </a:t>
            </a:r>
            <a:r>
              <a:rPr lang="de-DE" sz="800" dirty="0" smtClean="0">
                <a:latin typeface="Arial" charset="0"/>
              </a:rPr>
              <a:t>H. Lehmann, Wuppertal Institut für Klima, Umwelt und Energie</a:t>
            </a:r>
            <a:endParaRPr lang="de-DE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53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Potenziale erneuerbarer Energien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012529"/>
              </p:ext>
            </p:extLst>
          </p:nvPr>
        </p:nvGraphicFramePr>
        <p:xfrm>
          <a:off x="1352551" y="1520788"/>
          <a:ext cx="7200898" cy="472097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983130"/>
                <a:gridCol w="2883958"/>
                <a:gridCol w="3333810"/>
              </a:tblGrid>
              <a:tr h="388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Nutzung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Art der erneuerbaren Energie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Technik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1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effectLst/>
                        </a:rPr>
                        <a:t>Strom</a:t>
                      </a:r>
                      <a:endParaRPr lang="de-DE" sz="1200" dirty="0" smtClean="0">
                        <a:effectLst/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2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Landwirtschaftliche Biomasse, Bioabfall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Vergasung (BHKW)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/>
                          <a:ea typeface="Arial"/>
                          <a:cs typeface="Arial"/>
                        </a:rPr>
                        <a:t>Wasser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Arial"/>
                          <a:ea typeface="Arial"/>
                          <a:cs typeface="Arial"/>
                        </a:rPr>
                        <a:t>Wasserkraft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Solarstrahlung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Photovoltaik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Wind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Windrad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Wärme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2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2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Landwirtschaftliche Biomasse, Bioabfall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Vergasung (BHKW)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Holz u. ä.</a:t>
                      </a:r>
                      <a:endParaRPr lang="de-DE" sz="120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Verbrennung (Kessel)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Erdwärme</a:t>
                      </a:r>
                      <a:endParaRPr lang="de-DE" sz="120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direkt (</a:t>
                      </a:r>
                      <a:r>
                        <a:rPr lang="de-DE" sz="1200" dirty="0" err="1">
                          <a:effectLst/>
                        </a:rPr>
                        <a:t>Tiefengeothermie</a:t>
                      </a:r>
                      <a:r>
                        <a:rPr lang="de-DE" sz="1200" dirty="0">
                          <a:effectLst/>
                        </a:rPr>
                        <a:t>), </a:t>
                      </a:r>
                      <a:r>
                        <a:rPr lang="de-DE" sz="1200" dirty="0" smtClean="0">
                          <a:effectLst/>
                        </a:rPr>
                        <a:t/>
                      </a:r>
                      <a:br>
                        <a:rPr lang="de-DE" sz="1200" dirty="0" smtClean="0">
                          <a:effectLst/>
                        </a:rPr>
                      </a:br>
                      <a:r>
                        <a:rPr lang="de-DE" sz="1200" dirty="0" smtClean="0">
                          <a:effectLst/>
                        </a:rPr>
                        <a:t>ggf</a:t>
                      </a:r>
                      <a:r>
                        <a:rPr lang="de-DE" sz="1200" dirty="0">
                          <a:effectLst/>
                        </a:rPr>
                        <a:t>. Wärmepumpe 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Solarstrahlung</a:t>
                      </a:r>
                      <a:endParaRPr lang="de-DE" sz="120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Solarthermische Anlage 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Abwärme (Industrie, Abwasser)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direkt, ggf. Wärmepumpe</a:t>
                      </a:r>
                      <a:endParaRPr lang="de-DE" sz="12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90262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Ausbau der Erneuerbare </a:t>
            </a:r>
            <a:r>
              <a:rPr lang="de-DE" dirty="0"/>
              <a:t>Energien</a:t>
            </a:r>
            <a:r>
              <a:rPr lang="de-DE" dirty="0" smtClean="0"/>
              <a:t> in </a:t>
            </a:r>
            <a:r>
              <a:rPr lang="de-DE" dirty="0"/>
              <a:t>der </a:t>
            </a:r>
            <a:r>
              <a:rPr lang="de-DE" dirty="0" smtClean="0"/>
              <a:t>Samtgemeinde </a:t>
            </a:r>
            <a:r>
              <a:rPr lang="de-DE" dirty="0" err="1" smtClean="0"/>
              <a:t>Flotwedel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" name="Picture 1" descr="http://www.alaglobal.com/public/icctrade/img/pellets_gross.jpg"/>
          <p:cNvPicPr>
            <a:picLocks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21" y="1629730"/>
            <a:ext cx="2160000" cy="161925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ttp://www.holzgibtgas.com/holzgas/Hackschnitzel.jpg"/>
          <p:cNvPicPr>
            <a:picLocks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50" y="1626081"/>
            <a:ext cx="2160000" cy="16200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Stroh-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00" y="1626831"/>
            <a:ext cx="2160000" cy="161925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44" y="3588297"/>
            <a:ext cx="2160000" cy="16200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maisfeld_imagelarge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21" y="3597694"/>
            <a:ext cx="2160000" cy="16200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Kurzumtriebsplantage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50" y="3597425"/>
            <a:ext cx="2160000" cy="1620000"/>
          </a:xfrm>
          <a:prstGeom prst="rect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349032" y="5478033"/>
            <a:ext cx="7138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800000"/>
                </a:solidFill>
              </a:rPr>
              <a:t>Nutzung von land- und forstwirtschaftlicher Biomasse </a:t>
            </a:r>
            <a:endParaRPr lang="de-DE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282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Biogas aus dem Netz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9" y="1636376"/>
            <a:ext cx="6012668" cy="448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6438287" y="1808820"/>
            <a:ext cx="3456384" cy="2405062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de-DE" altLang="de-DE" sz="2000" b="1" dirty="0">
                <a:solidFill>
                  <a:srgbClr val="800000"/>
                </a:solidFill>
              </a:rPr>
              <a:t>Effiziente Nutzung in </a:t>
            </a:r>
            <a:r>
              <a:rPr lang="de-DE" altLang="de-DE" sz="2000" b="1" dirty="0" smtClean="0">
                <a:solidFill>
                  <a:srgbClr val="800000"/>
                </a:solidFill>
              </a:rPr>
              <a:t>KWK</a:t>
            </a:r>
            <a:endParaRPr lang="de-DE" altLang="de-DE" sz="2000" dirty="0">
              <a:solidFill>
                <a:srgbClr val="800000"/>
              </a:solidFill>
              <a:sym typeface="Wingdings" pitchFamily="2" charset="2"/>
            </a:endParaRPr>
          </a:p>
          <a:p>
            <a:pPr marL="176213" lvl="2" indent="-176213">
              <a:spcBef>
                <a:spcPct val="20000"/>
              </a:spcBef>
              <a:buClr>
                <a:srgbClr val="22724D"/>
              </a:buClr>
              <a:buFontTx/>
              <a:buChar char="•"/>
            </a:pPr>
            <a:r>
              <a:rPr lang="de-DE" altLang="de-DE" sz="1600" dirty="0">
                <a:solidFill>
                  <a:srgbClr val="22724D"/>
                </a:solidFill>
                <a:sym typeface="Wingdings" pitchFamily="2" charset="2"/>
              </a:rPr>
              <a:t>Erzeugung von </a:t>
            </a:r>
            <a:r>
              <a:rPr lang="de-DE" altLang="de-DE" sz="1600" dirty="0" smtClean="0">
                <a:solidFill>
                  <a:srgbClr val="22724D"/>
                </a:solidFill>
                <a:sym typeface="Wingdings" pitchFamily="2" charset="2"/>
              </a:rPr>
              <a:t>Strom: </a:t>
            </a:r>
            <a:br>
              <a:rPr lang="de-DE" altLang="de-DE" sz="1600" dirty="0" smtClean="0">
                <a:solidFill>
                  <a:srgbClr val="22724D"/>
                </a:solidFill>
                <a:sym typeface="Wingdings" pitchFamily="2" charset="2"/>
              </a:rPr>
            </a:br>
            <a:r>
              <a:rPr lang="de-DE" altLang="de-DE" sz="1600" dirty="0" smtClean="0">
                <a:solidFill>
                  <a:srgbClr val="22724D"/>
                </a:solidFill>
              </a:rPr>
              <a:t>CO</a:t>
            </a:r>
            <a:r>
              <a:rPr lang="de-DE" altLang="de-DE" sz="1600" baseline="-25000" dirty="0" smtClean="0">
                <a:solidFill>
                  <a:srgbClr val="22724D"/>
                </a:solidFill>
              </a:rPr>
              <a:t>2</a:t>
            </a:r>
            <a:r>
              <a:rPr lang="de-DE" altLang="de-DE" sz="1600" dirty="0" smtClean="0">
                <a:solidFill>
                  <a:srgbClr val="22724D"/>
                </a:solidFill>
              </a:rPr>
              <a:t> </a:t>
            </a:r>
            <a:r>
              <a:rPr lang="de-DE" altLang="de-DE" sz="1600" dirty="0">
                <a:solidFill>
                  <a:srgbClr val="22724D"/>
                </a:solidFill>
              </a:rPr>
              <a:t>Einsparung ca. 200 </a:t>
            </a:r>
            <a:r>
              <a:rPr lang="de-DE" altLang="de-DE" sz="1600" dirty="0" smtClean="0">
                <a:solidFill>
                  <a:srgbClr val="22724D"/>
                </a:solidFill>
              </a:rPr>
              <a:t>g/kWh</a:t>
            </a:r>
            <a:endParaRPr lang="de-DE" altLang="de-DE" sz="1600" dirty="0">
              <a:solidFill>
                <a:srgbClr val="22724D"/>
              </a:solidFill>
              <a:sym typeface="Wingdings" pitchFamily="2" charset="2"/>
            </a:endParaRPr>
          </a:p>
          <a:p>
            <a:pPr marL="176213" lvl="2" indent="-176213" eaLnBrk="1" hangingPunct="1">
              <a:spcBef>
                <a:spcPct val="20000"/>
              </a:spcBef>
              <a:buClr>
                <a:srgbClr val="22724D"/>
              </a:buClr>
              <a:buFontTx/>
              <a:buChar char="•"/>
            </a:pPr>
            <a:r>
              <a:rPr lang="de-DE" altLang="de-DE" sz="1600" dirty="0">
                <a:solidFill>
                  <a:srgbClr val="22724D"/>
                </a:solidFill>
                <a:sym typeface="Wingdings" pitchFamily="2" charset="2"/>
              </a:rPr>
              <a:t>Nutzung der </a:t>
            </a:r>
            <a:r>
              <a:rPr lang="de-DE" altLang="de-DE" sz="1600" dirty="0" smtClean="0">
                <a:solidFill>
                  <a:srgbClr val="22724D"/>
                </a:solidFill>
                <a:sym typeface="Wingdings" pitchFamily="2" charset="2"/>
              </a:rPr>
              <a:t>Wärme:</a:t>
            </a:r>
            <a:br>
              <a:rPr lang="de-DE" altLang="de-DE" sz="1600" dirty="0" smtClean="0">
                <a:solidFill>
                  <a:srgbClr val="22724D"/>
                </a:solidFill>
                <a:sym typeface="Wingdings" pitchFamily="2" charset="2"/>
              </a:rPr>
            </a:br>
            <a:r>
              <a:rPr lang="de-DE" altLang="de-DE" sz="1600" dirty="0" smtClean="0">
                <a:solidFill>
                  <a:srgbClr val="22724D"/>
                </a:solidFill>
              </a:rPr>
              <a:t>CO</a:t>
            </a:r>
            <a:r>
              <a:rPr lang="de-DE" altLang="de-DE" sz="1600" baseline="-25000" dirty="0" smtClean="0">
                <a:solidFill>
                  <a:srgbClr val="22724D"/>
                </a:solidFill>
              </a:rPr>
              <a:t>2</a:t>
            </a:r>
            <a:r>
              <a:rPr lang="de-DE" altLang="de-DE" sz="1600" dirty="0" smtClean="0">
                <a:solidFill>
                  <a:srgbClr val="22724D"/>
                </a:solidFill>
              </a:rPr>
              <a:t> </a:t>
            </a:r>
            <a:r>
              <a:rPr lang="de-DE" altLang="de-DE" sz="1600" dirty="0">
                <a:solidFill>
                  <a:srgbClr val="22724D"/>
                </a:solidFill>
              </a:rPr>
              <a:t>Einsparung ca. 500 </a:t>
            </a:r>
            <a:r>
              <a:rPr lang="de-DE" altLang="de-DE" sz="1600" dirty="0" smtClean="0">
                <a:solidFill>
                  <a:srgbClr val="22724D"/>
                </a:solidFill>
              </a:rPr>
              <a:t>g/kWh</a:t>
            </a:r>
            <a:endParaRPr lang="de-DE" altLang="de-DE" sz="1600" dirty="0">
              <a:solidFill>
                <a:srgbClr val="22724D"/>
              </a:solidFill>
              <a:sym typeface="Wingdings" pitchFamily="2" charset="2"/>
            </a:endParaRPr>
          </a:p>
          <a:p>
            <a:pPr marL="176213" indent="-176213" eaLnBrk="1" hangingPunct="1">
              <a:spcBef>
                <a:spcPct val="20000"/>
              </a:spcBef>
            </a:pPr>
            <a:endParaRPr lang="de-DE" altLang="de-DE" dirty="0">
              <a:solidFill>
                <a:srgbClr val="25754B"/>
              </a:solidFill>
              <a:cs typeface="Arial" charset="0"/>
              <a:sym typeface="Wingdings" pitchFamily="2" charset="2"/>
            </a:endParaRPr>
          </a:p>
          <a:p>
            <a:pPr eaLnBrk="1" hangingPunct="1">
              <a:spcBef>
                <a:spcPct val="20000"/>
              </a:spcBef>
            </a:pPr>
            <a:endParaRPr lang="de-DE" altLang="de-DE" dirty="0">
              <a:solidFill>
                <a:srgbClr val="800000"/>
              </a:solidFill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de-DE" altLang="de-DE" sz="2000" dirty="0">
              <a:solidFill>
                <a:srgbClr val="8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8619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Potenzial Biomasse</a:t>
            </a:r>
            <a:endParaRPr lang="de-DE" alt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3317" name="Picture 20" descr="Stroh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8220" y="5085184"/>
            <a:ext cx="1465230" cy="1080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gruenschnit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76"/>
          <a:stretch/>
        </p:blipFill>
        <p:spPr bwMode="auto">
          <a:xfrm>
            <a:off x="7075900" y="3933056"/>
            <a:ext cx="1477550" cy="1080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pellet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"/>
          <a:stretch/>
        </p:blipFill>
        <p:spPr bwMode="auto">
          <a:xfrm>
            <a:off x="7077077" y="2780928"/>
            <a:ext cx="1476373" cy="1080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olz_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"/>
          <a:stretch/>
        </p:blipFill>
        <p:spPr bwMode="auto">
          <a:xfrm>
            <a:off x="7077077" y="1615877"/>
            <a:ext cx="1476373" cy="1080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352550" y="1628775"/>
            <a:ext cx="6260586" cy="59400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prstClr val="black"/>
                </a:solidFill>
              </a:rPr>
              <a:t>Samtgemeinde </a:t>
            </a:r>
            <a:r>
              <a:rPr lang="de-DE" sz="2000" b="1" dirty="0" err="1" smtClean="0">
                <a:solidFill>
                  <a:prstClr val="black"/>
                </a:solidFill>
              </a:rPr>
              <a:t>Flotwedel</a:t>
            </a:r>
            <a:r>
              <a:rPr lang="de-DE" sz="2000" b="1" dirty="0" smtClean="0">
                <a:solidFill>
                  <a:prstClr val="black"/>
                </a:solidFill>
              </a:rPr>
              <a:t>: </a:t>
            </a:r>
          </a:p>
          <a:p>
            <a:pPr>
              <a:defRPr/>
            </a:pPr>
            <a:r>
              <a:rPr lang="de-DE" sz="2000" b="1" dirty="0" smtClean="0">
                <a:solidFill>
                  <a:prstClr val="black"/>
                </a:solidFill>
              </a:rPr>
              <a:t>Landwirtschaftsfläche 7.423 ha</a:t>
            </a:r>
          </a:p>
          <a:p>
            <a:pPr>
              <a:defRPr/>
            </a:pPr>
            <a:r>
              <a:rPr lang="de-DE" sz="2000" b="1" dirty="0" smtClean="0">
                <a:solidFill>
                  <a:prstClr val="black"/>
                </a:solidFill>
              </a:rPr>
              <a:t>Waldfläche 2321 </a:t>
            </a:r>
            <a:r>
              <a:rPr lang="de-DE" sz="2000" b="1" dirty="0">
                <a:solidFill>
                  <a:prstClr val="black"/>
                </a:solidFill>
              </a:rPr>
              <a:t>ha, </a:t>
            </a:r>
            <a:r>
              <a:rPr lang="de-DE" sz="2000" b="1" dirty="0" smtClean="0">
                <a:solidFill>
                  <a:prstClr val="black"/>
                </a:solidFill>
              </a:rPr>
              <a:t/>
            </a:r>
            <a:br>
              <a:rPr lang="de-DE" sz="2000" b="1" dirty="0" smtClean="0">
                <a:solidFill>
                  <a:prstClr val="black"/>
                </a:solidFill>
              </a:rPr>
            </a:br>
            <a:r>
              <a:rPr lang="de-DE" sz="800" dirty="0" smtClean="0">
                <a:solidFill>
                  <a:prstClr val="black"/>
                </a:solidFill>
              </a:rPr>
              <a:t>(Quelle: Katasterfläche Stand 2012, LSKN)</a:t>
            </a:r>
          </a:p>
          <a:p>
            <a:pPr>
              <a:defRPr/>
            </a:pPr>
            <a:endParaRPr lang="de-DE" sz="800" dirty="0">
              <a:solidFill>
                <a:prstClr val="black"/>
              </a:solidFill>
            </a:endParaRPr>
          </a:p>
          <a:p>
            <a:endParaRPr lang="de-DE" sz="800" dirty="0">
              <a:solidFill>
                <a:prstClr val="black"/>
              </a:solidFill>
            </a:endParaRPr>
          </a:p>
          <a:p>
            <a:r>
              <a:rPr lang="de-DE" sz="800" dirty="0">
                <a:solidFill>
                  <a:prstClr val="black"/>
                </a:solidFill>
              </a:rPr>
              <a:t> </a:t>
            </a:r>
            <a:endParaRPr lang="de-DE" sz="1800" dirty="0" smtClean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lang="de-DE" sz="1800" b="1" dirty="0" smtClean="0"/>
              <a:t>Waldrestholz 4000 kWh/t</a:t>
            </a:r>
          </a:p>
          <a:p>
            <a:pPr eaLnBrk="1" hangingPunct="1">
              <a:defRPr/>
            </a:pPr>
            <a:endParaRPr lang="de-DE" sz="1800" b="1" dirty="0" smtClean="0"/>
          </a:p>
          <a:p>
            <a:pPr eaLnBrk="1" hangingPunct="1">
              <a:defRPr/>
            </a:pPr>
            <a:r>
              <a:rPr lang="de-DE" sz="1800" b="1" dirty="0" smtClean="0"/>
              <a:t>Hackschnitzel  </a:t>
            </a:r>
            <a:r>
              <a:rPr lang="de-DE" sz="1800" b="1" dirty="0"/>
              <a:t>4100 </a:t>
            </a:r>
            <a:r>
              <a:rPr lang="de-DE" sz="1800" b="1" dirty="0" smtClean="0"/>
              <a:t>kWh/t</a:t>
            </a:r>
            <a:endParaRPr lang="de-DE" sz="1800" b="1" dirty="0"/>
          </a:p>
          <a:p>
            <a:pPr eaLnBrk="1" hangingPunct="1">
              <a:defRPr/>
            </a:pPr>
            <a:endParaRPr lang="de-DE" sz="1800" b="1" dirty="0"/>
          </a:p>
          <a:p>
            <a:pPr eaLnBrk="1" hangingPunct="1">
              <a:defRPr/>
            </a:pPr>
            <a:r>
              <a:rPr lang="de-DE" sz="1800" b="1" dirty="0"/>
              <a:t>Pellets, Scheitholz  4.600 </a:t>
            </a:r>
            <a:r>
              <a:rPr lang="de-DE" sz="1800" b="1" dirty="0" smtClean="0"/>
              <a:t>kWh/t </a:t>
            </a:r>
            <a:endParaRPr lang="de-DE" sz="1800" b="1" dirty="0"/>
          </a:p>
          <a:p>
            <a:pPr eaLnBrk="1" hangingPunct="1">
              <a:defRPr/>
            </a:pPr>
            <a:endParaRPr lang="de-DE" sz="1800" b="1" dirty="0"/>
          </a:p>
          <a:p>
            <a:pPr eaLnBrk="1" hangingPunct="1">
              <a:defRPr/>
            </a:pPr>
            <a:r>
              <a:rPr lang="de-DE" sz="1800" b="1" dirty="0" err="1"/>
              <a:t>Kurzumtriebshölzer</a:t>
            </a:r>
            <a:r>
              <a:rPr lang="de-DE" sz="1800" b="1" dirty="0"/>
              <a:t>  3.500 – 4.000 </a:t>
            </a:r>
            <a:r>
              <a:rPr lang="de-DE" sz="1800" b="1" dirty="0" smtClean="0"/>
              <a:t>kWh/t</a:t>
            </a:r>
          </a:p>
          <a:p>
            <a:pPr eaLnBrk="1" hangingPunct="1">
              <a:defRPr/>
            </a:pPr>
            <a:r>
              <a:rPr lang="de-DE" sz="1800" b="1" dirty="0" smtClean="0"/>
              <a:t>     </a:t>
            </a:r>
          </a:p>
          <a:p>
            <a:pPr>
              <a:defRPr/>
            </a:pPr>
            <a:r>
              <a:rPr lang="de-DE" sz="1800" b="1" dirty="0"/>
              <a:t>Grünschnitt 1600 </a:t>
            </a:r>
            <a:r>
              <a:rPr lang="de-DE" sz="1800" b="1" dirty="0" smtClean="0"/>
              <a:t>kWh/t</a:t>
            </a:r>
          </a:p>
          <a:p>
            <a:pPr>
              <a:defRPr/>
            </a:pPr>
            <a:endParaRPr lang="de-DE" sz="1800" b="1" dirty="0"/>
          </a:p>
          <a:p>
            <a:pPr>
              <a:defRPr/>
            </a:pPr>
            <a:r>
              <a:rPr lang="de-DE" sz="1800" b="1" dirty="0" smtClean="0"/>
              <a:t>Stroh 3300 kWh/t (Ertrag pro ha ca. 4,5 t Stroh)</a:t>
            </a:r>
            <a:endParaRPr lang="de-DE" sz="1800" b="1" dirty="0"/>
          </a:p>
          <a:p>
            <a:pPr eaLnBrk="1" hangingPunct="1">
              <a:defRPr/>
            </a:pPr>
            <a:endParaRPr lang="de-DE" sz="1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rgbClr val="25754B"/>
              </a:solidFill>
            </a:endParaRPr>
          </a:p>
          <a:p>
            <a:pPr eaLnBrk="1" hangingPunct="1">
              <a:defRPr/>
            </a:pPr>
            <a:endParaRPr lang="de-DE" sz="1800" b="1" dirty="0"/>
          </a:p>
          <a:p>
            <a:pPr marL="0" indent="0" eaLnBrk="1" hangingPunct="1">
              <a:defRPr/>
            </a:pPr>
            <a:endParaRPr lang="de-DE" sz="1800" b="1" dirty="0"/>
          </a:p>
          <a:p>
            <a:endParaRPr lang="de-D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833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Potenzial Wasserkraft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52" y="1600200"/>
            <a:ext cx="6980771" cy="449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40744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Potenzial Windenergie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15" y="1628775"/>
            <a:ext cx="6391275" cy="3724275"/>
          </a:xfrm>
          <a:noFill/>
          <a:ln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34" y="3068638"/>
            <a:ext cx="270033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Pfeil nach unten 5"/>
          <p:cNvSpPr/>
          <p:nvPr/>
        </p:nvSpPr>
        <p:spPr bwMode="auto">
          <a:xfrm>
            <a:off x="4904680" y="2651923"/>
            <a:ext cx="333354" cy="639585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435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Erneuerbare Energien - Windenergie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340458" y="1647507"/>
            <a:ext cx="4296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In Abhängigkeit von  planerischen und wirtschaftlichen Bedingungen können Standorte für </a:t>
            </a:r>
            <a:r>
              <a:rPr lang="de-DE" sz="2000" dirty="0"/>
              <a:t>W</a:t>
            </a:r>
            <a:r>
              <a:rPr lang="de-DE" sz="2000" dirty="0" smtClean="0"/>
              <a:t>indenergie sinnvoll sein.</a:t>
            </a:r>
            <a:endParaRPr lang="de-DE" sz="2000" dirty="0"/>
          </a:p>
        </p:txBody>
      </p:sp>
      <p:pic>
        <p:nvPicPr>
          <p:cNvPr id="5" name="Picture 2" descr="K:\GB-H-16-6-Energie\_PROJEKTORDNER\_Werkzeuge\Fotos\bmu Datenbank\Wind_Raps_q_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6" y="1613444"/>
            <a:ext cx="3601350" cy="240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335234" y="4149080"/>
            <a:ext cx="815426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 smtClean="0">
                <a:latin typeface="+mn-lt"/>
                <a:cs typeface="+mn-cs"/>
              </a:rPr>
              <a:t>Eine 3-MW-Anlage (3.000 kW) produziert bei </a:t>
            </a:r>
            <a:br>
              <a:rPr lang="de-DE" sz="2000" dirty="0" smtClean="0">
                <a:latin typeface="+mn-lt"/>
                <a:cs typeface="+mn-cs"/>
              </a:rPr>
            </a:br>
            <a:r>
              <a:rPr lang="de-DE" sz="2000" dirty="0" smtClean="0">
                <a:latin typeface="+mn-lt"/>
                <a:cs typeface="+mn-cs"/>
              </a:rPr>
              <a:t>einer durchschnittlichen Laufleistung von 1781 h/ a </a:t>
            </a:r>
          </a:p>
          <a:p>
            <a:pPr algn="ctr">
              <a:spcBef>
                <a:spcPts val="1200"/>
              </a:spcBef>
              <a:defRPr/>
            </a:pPr>
            <a:r>
              <a:rPr lang="de-DE" sz="2000" b="1" dirty="0" smtClean="0">
                <a:latin typeface="+mn-lt"/>
                <a:cs typeface="+mn-cs"/>
              </a:rPr>
              <a:t>ca. 5.343.000 kWh/ a</a:t>
            </a:r>
            <a:endParaRPr lang="de-DE" sz="2000" dirty="0" smtClean="0">
              <a:latin typeface="+mn-lt"/>
              <a:cs typeface="+mn-cs"/>
            </a:endParaRPr>
          </a:p>
          <a:p>
            <a:pPr algn="ctr">
              <a:defRPr/>
            </a:pPr>
            <a:endParaRPr lang="de-DE" sz="2000" dirty="0" smtClean="0">
              <a:latin typeface="+mn-lt"/>
              <a:cs typeface="+mn-cs"/>
            </a:endParaRPr>
          </a:p>
          <a:p>
            <a:pPr>
              <a:defRPr/>
            </a:pPr>
            <a:r>
              <a:rPr lang="de-DE" sz="2000" dirty="0" smtClean="0">
                <a:latin typeface="+mn-lt"/>
                <a:cs typeface="+mn-cs"/>
              </a:rPr>
              <a:t>Das entspricht einer CO</a:t>
            </a:r>
            <a:r>
              <a:rPr lang="de-DE" sz="2000" baseline="-25000" dirty="0" smtClean="0">
                <a:latin typeface="+mn-lt"/>
                <a:cs typeface="+mn-cs"/>
              </a:rPr>
              <a:t>2</a:t>
            </a:r>
            <a:r>
              <a:rPr lang="de-DE" sz="2000" dirty="0" smtClean="0">
                <a:latin typeface="+mn-lt"/>
                <a:cs typeface="+mn-cs"/>
              </a:rPr>
              <a:t>-Reduktion von ca. </a:t>
            </a:r>
            <a:r>
              <a:rPr lang="de-DE" sz="2000" b="1" dirty="0" smtClean="0">
                <a:latin typeface="+mn-lt"/>
                <a:cs typeface="+mn-cs"/>
              </a:rPr>
              <a:t>4000 t/ a</a:t>
            </a:r>
            <a:endParaRPr lang="de-DE" sz="2000" b="1" dirty="0">
              <a:latin typeface="+mn-lt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Auftaktveranstaltung Klimaschutzkonzept  21.01.2014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477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_Vorlage_allgemei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PPT_Vorlage_allgeme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PT_Vorlage_allgeme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Vorlage_allgeme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Vorlage_allgeme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Vorlage_allgeme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Vorlage_allgeme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Vorlage_allgeme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Vorlage_allgeme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Vorlage_allgeme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Vorlage_allgeme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Vorlage_allgeme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Vorlage_allgeme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Vorlage_allgeme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Allgemein mit Master Stand 2011_02</Template>
  <TotalTime>0</TotalTime>
  <Words>410</Words>
  <Application>Microsoft Office PowerPoint</Application>
  <PresentationFormat>A4-Papier (210x297 mm)</PresentationFormat>
  <Paragraphs>205</Paragraphs>
  <Slides>19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1_PPT_Vorlage_allgemein</vt:lpstr>
      <vt:lpstr>PowerPoint-Präsentation</vt:lpstr>
      <vt:lpstr>Einsatz erneuerbarer Energien</vt:lpstr>
      <vt:lpstr>Potenziale erneuerbarer Energien</vt:lpstr>
      <vt:lpstr>Ausbau der Erneuerbare Energien in der Samtgemeinde Flotwedel</vt:lpstr>
      <vt:lpstr>Biogas aus dem Netz</vt:lpstr>
      <vt:lpstr>Potenzial Biomasse</vt:lpstr>
      <vt:lpstr>Potenzial Wasserkraft</vt:lpstr>
      <vt:lpstr>Potenzial Windenergie</vt:lpstr>
      <vt:lpstr>Erneuerbare Energien - Windenergie</vt:lpstr>
      <vt:lpstr>Bearbeitung des Flächennutzungsplans</vt:lpstr>
      <vt:lpstr>Potenzial Sonnenenergie</vt:lpstr>
      <vt:lpstr>Anlagen zur Nutzung von EE </vt:lpstr>
      <vt:lpstr>Bioenergie- und Nahwärmekonzept Wesendorf </vt:lpstr>
      <vt:lpstr>energymap: Stromproduktion aus erneuerbaren Energien in den Gemeinden: Bröckel</vt:lpstr>
      <vt:lpstr>energymap: Stromproduktion aus erneuerbaren Energien in den Gemeinden: Eicklingen</vt:lpstr>
      <vt:lpstr>energymap: Stromproduktion aus erneuerbaren Energien in den Gemeinden: Langlingen</vt:lpstr>
      <vt:lpstr>energymap: Stromproduktion aus erneuerbaren Energien in den Gemeinden: Wienhausen</vt:lpstr>
      <vt:lpstr>Sammlung von Maßnahmen, Beispiel Stadt Meppen</vt:lpstr>
      <vt:lpstr>Maßnahmenkatalog</vt:lpstr>
    </vt:vector>
  </TitlesOfParts>
  <Company>NLG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clusteradm</dc:creator>
  <cp:lastModifiedBy>Schröder, Sabine</cp:lastModifiedBy>
  <cp:revision>487</cp:revision>
  <cp:lastPrinted>2014-01-20T08:33:28Z</cp:lastPrinted>
  <dcterms:created xsi:type="dcterms:W3CDTF">2010-05-14T07:42:28Z</dcterms:created>
  <dcterms:modified xsi:type="dcterms:W3CDTF">2014-01-21T15:16:07Z</dcterms:modified>
</cp:coreProperties>
</file>